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8" r:id="rId3"/>
    <p:sldId id="275" r:id="rId4"/>
    <p:sldId id="276" r:id="rId5"/>
    <p:sldId id="277" r:id="rId6"/>
    <p:sldId id="274" r:id="rId7"/>
    <p:sldId id="265" r:id="rId8"/>
    <p:sldId id="273" r:id="rId9"/>
    <p:sldId id="272" r:id="rId10"/>
    <p:sldId id="264" r:id="rId11"/>
    <p:sldId id="267" r:id="rId12"/>
    <p:sldId id="269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16A84-87F8-45D2-8875-575170E5C52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7120-E94C-440A-8EF0-2AE6D198A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5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07120-E94C-440A-8EF0-2AE6D198A2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07120-E94C-440A-8EF0-2AE6D198A2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Рисунок 18" descr="H:\фото последнее\IMG_20160930_095938.jpg"/>
          <p:cNvPicPr>
            <a:picLocks noChangeAspect="1" noChangeArrowheads="1"/>
          </p:cNvPicPr>
          <p:nvPr/>
        </p:nvPicPr>
        <p:blipFill>
          <a:blip r:embed="rId3" cstate="print"/>
          <a:srcRect l="240" t="5968" r="1668" b="6921"/>
          <a:stretch>
            <a:fillRect/>
          </a:stretch>
        </p:blipFill>
        <p:spPr bwMode="auto">
          <a:xfrm>
            <a:off x="2339752" y="2348880"/>
            <a:ext cx="4673600" cy="3111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9712" y="980729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196752"/>
            <a:ext cx="77768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Browallia New" pitchFamily="34" charset="-34"/>
              </a:rPr>
              <a:t>«Роль сюжетно-ролевой игры в развитии детей старшего дошкольного возраста»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Browallia New" pitchFamily="34" charset="-34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63688" y="831776"/>
            <a:ext cx="5868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Mongolian Baiti" pitchFamily="66" charset="0"/>
              </a:rPr>
              <a:t>МДОУ №26 «Ветерок» ЯМР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38533" y="5459787"/>
            <a:ext cx="5666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Воспитатель: Лакеева Екатерина Николаевна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2017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836712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Ролевое (игровое) взаимодействие предполагает осуществление взаимоотношений с партнером (партнерами) по игре, диктуемых ролью, так как ребенок, взявший на себя какую-либо роль, должен принимать во внимание и роль своею партнера по игре, координируя с ним свои действия.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Исследователи считают сюжетно-ролевую игру творческой деятельностью. В ней дети воспроизводят все то, что они видят вокруг. По мнению Д. Б. </a:t>
            </a:r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Эльконина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, сам факт принятия на себя роли и умение действовать в воображаемой ситуации есть акт творчества: ребенок творит, создавая замысел, разворачивая сюжет игры. Творчество детей проявляется в ролевом поведении в соответствии с видением роли и в то же время сдерживается наличием игровых правил. Развитие игрового творчества ученые связывают прежде всего с постепенным обогащением содержания игры.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67" descr="H:\фото последнее\IMG_20160823_114432.jpg"/>
          <p:cNvPicPr>
            <a:picLocks noChangeAspect="1" noChangeArrowheads="1"/>
          </p:cNvPicPr>
          <p:nvPr/>
        </p:nvPicPr>
        <p:blipFill>
          <a:blip r:embed="rId3" cstate="print"/>
          <a:srcRect l="8771" t="21242" r="1907" b="7399"/>
          <a:stretch>
            <a:fillRect/>
          </a:stretch>
        </p:blipFill>
        <p:spPr bwMode="auto">
          <a:xfrm>
            <a:off x="1835696" y="4725144"/>
            <a:ext cx="2448272" cy="14646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7" name="Picture 3" descr="IMG_20160823_114442"/>
          <p:cNvPicPr>
            <a:picLocks noChangeAspect="1" noChangeArrowheads="1"/>
          </p:cNvPicPr>
          <p:nvPr/>
        </p:nvPicPr>
        <p:blipFill>
          <a:blip r:embed="rId4" cstate="print"/>
          <a:srcRect t="11493" r="4635" b="8508"/>
          <a:stretch>
            <a:fillRect/>
          </a:stretch>
        </p:blipFill>
        <p:spPr bwMode="auto">
          <a:xfrm>
            <a:off x="4788024" y="4797152"/>
            <a:ext cx="2448273" cy="15382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64" descr="H:\фото последнее\IMG_20160930_095925.jpg"/>
          <p:cNvPicPr>
            <a:picLocks noChangeAspect="1" noChangeArrowheads="1"/>
          </p:cNvPicPr>
          <p:nvPr/>
        </p:nvPicPr>
        <p:blipFill>
          <a:blip r:embed="rId3" cstate="print"/>
          <a:srcRect l="23450" t="-1912" r="10936" b="28162"/>
          <a:stretch>
            <a:fillRect/>
          </a:stretch>
        </p:blipFill>
        <p:spPr bwMode="auto">
          <a:xfrm>
            <a:off x="328457" y="2132856"/>
            <a:ext cx="3523463" cy="29701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39627" y="836712"/>
            <a:ext cx="73645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2000" b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Роль - это образ существа (человека, животного) или предмета, </a:t>
            </a:r>
          </a:p>
          <a:p>
            <a:pPr algn="ctr"/>
            <a:r>
              <a:rPr kumimoji="0" lang="ru-RU" sz="2000" b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который ребенок изображает в игре. 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700808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Ролевое (игровое) действие - это деятельность ребенка в роли. Определенная комбинация, последовательность ролевых действий характеризуют ролевое поведение в игре.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Ролевое (игровое) действие является способом реализации роли, средством воплощения сюжета и, обогащаясь, приводит к появлению новых ролей. Роль может существовать только благодаря наличию ролевых действий, так как они придают ей значимость, и является центром игры Роль и связанные с ней действия представляют собой неразложимую единицу развитой формы игры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IMG_20160823_114838"/>
          <p:cNvPicPr>
            <a:picLocks noChangeAspect="1" noChangeArrowheads="1"/>
          </p:cNvPicPr>
          <p:nvPr/>
        </p:nvPicPr>
        <p:blipFill>
          <a:blip r:embed="rId3" cstate="print"/>
          <a:srcRect l="9480" t="10142" r="19615" b="10000"/>
          <a:stretch>
            <a:fillRect/>
          </a:stretch>
        </p:blipFill>
        <p:spPr bwMode="auto">
          <a:xfrm>
            <a:off x="1691680" y="4077072"/>
            <a:ext cx="2448272" cy="20689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 descr="IMG_2734.JPG"/>
          <p:cNvPicPr>
            <a:picLocks noChangeAspect="1"/>
          </p:cNvPicPr>
          <p:nvPr/>
        </p:nvPicPr>
        <p:blipFill>
          <a:blip r:embed="rId4" cstate="print"/>
          <a:srcRect l="15350" t="17451" r="28738" b="14300"/>
          <a:stretch>
            <a:fillRect/>
          </a:stretch>
        </p:blipFill>
        <p:spPr>
          <a:xfrm>
            <a:off x="4788024" y="4005064"/>
            <a:ext cx="2355216" cy="2156183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11560" y="980728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Правила - это порядок, предписание действий в игре. Структурные элементы игры тесно взаимосвязаны, подвержены взаимовлиянию, могут по-разному соотноситься в различных видах игр.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79512" y="1988840"/>
            <a:ext cx="860444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Правила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регулируют игровое поведение участников, организуя их взаимоотношения в игре, координируют содержание игры.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Исследователи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подчеркивают важную роль в развитии детского творчества самостоятельных сюжетно-ролевых игр. Именно самодеятельная игра детей (то есть «делаю сам») составляет сущность воспитания. В творческой самодеятельной игре ребенок не просто запечатлевает увиденное. В ней, по мнению, А. П. Усовой, происходит творческая переработка, преобразование и усвоение всего того, что он берет из жизни.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98072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В дошкольном возрасте игры детей совершенствуются, в этом процессе усложняется и общения с другими детьми, расширяется тематика, обогащаются сюжеты. Чем разнообразнее будут такие игры, тем быстрее ребенок будет развиваться, входить в мир социальных ролей.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79712" y="2276872"/>
            <a:ext cx="4968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Благодарим за внимание!</a:t>
            </a:r>
            <a:endParaRPr kumimoji="0" lang="ru-RU" sz="3200" b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9552" y="3074477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Список литературы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Божович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Л.И. Личность и ее формирование в детском возрасте., М., 2001. - 402 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 Волков Б.С, Волкова НВ. Детская психология. М., 2004. - 294 с. \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 Воронова В.Я. Творческие игры старших дошкольников, М., 1997.-301с.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Данилина Т.А.,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Стенина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Н.М. Социальное партнерство педагогов, детей и родителей: Пособие для практических работников ДОУ. - М.: Айрис-пресс, 2004. - 289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6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Рисунок 17" descr="H:\фото начало\IMG_20160614_111107.jpg"/>
          <p:cNvPicPr>
            <a:picLocks noChangeAspect="1" noChangeArrowheads="1"/>
          </p:cNvPicPr>
          <p:nvPr/>
        </p:nvPicPr>
        <p:blipFill>
          <a:blip r:embed="rId3" cstate="print"/>
          <a:srcRect l="4475" t="13373" r="11650" b="7294"/>
          <a:stretch>
            <a:fillRect/>
          </a:stretch>
        </p:blipFill>
        <p:spPr bwMode="auto">
          <a:xfrm>
            <a:off x="611561" y="3153144"/>
            <a:ext cx="3672408" cy="26095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Monotype Corsiva" pitchFamily="66" charset="0"/>
              </a:rPr>
              <a:t>«Игра – это огромное светлое окно, через которое в духовный мир ребенка вливается живительный поток представлений и понятий об окружающем мире.  Игра - это искра, зажигающая огонек пытливости и любознательности». 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                         В.А. Сухомлинский                                                                                                  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21" descr="H:\Новая папка\1453450959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3844801" cy="256420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Рисунок 19" descr="H:\фото начало\IMG_20160620_111213.jpg"/>
          <p:cNvPicPr>
            <a:picLocks noChangeAspect="1" noChangeArrowheads="1"/>
          </p:cNvPicPr>
          <p:nvPr/>
        </p:nvPicPr>
        <p:blipFill>
          <a:blip r:embed="rId3" cstate="print"/>
          <a:srcRect l="9129" b="18378"/>
          <a:stretch>
            <a:fillRect/>
          </a:stretch>
        </p:blipFill>
        <p:spPr bwMode="auto">
          <a:xfrm>
            <a:off x="323528" y="374804"/>
            <a:ext cx="2608230" cy="17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3075" name="Рисунок 20" descr="H:\фото последнее\IMG_20160830_162122.jpg"/>
          <p:cNvPicPr>
            <a:picLocks noChangeAspect="1" noChangeArrowheads="1"/>
          </p:cNvPicPr>
          <p:nvPr/>
        </p:nvPicPr>
        <p:blipFill>
          <a:blip r:embed="rId4" cstate="print"/>
          <a:srcRect l="8057" t="20047" r="9245" b="7877"/>
          <a:stretch>
            <a:fillRect/>
          </a:stretch>
        </p:blipFill>
        <p:spPr bwMode="auto">
          <a:xfrm>
            <a:off x="6223938" y="404664"/>
            <a:ext cx="25330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1043608" y="764704"/>
            <a:ext cx="70567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К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ЛАССИФИКАЦИЯ ИГР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ДЕТЕЙ ДОШКОЛЬНОГО ВОЗРАСТА 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</a:br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(по Е.В. Зворыгиной и С.Л. </a:t>
            </a:r>
            <a:r>
              <a:rPr lang="ru-RU" sz="1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Новоселовой</a:t>
            </a:r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sz="1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33535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23528" y="2348880"/>
            <a:ext cx="2448272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cs typeface="Arial" pitchFamily="34" charset="0"/>
              </a:rPr>
              <a:t>Игры, возникающие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cs typeface="Arial" pitchFamily="34" charset="0"/>
              </a:rPr>
              <a:t>по инициативе детей </a:t>
            </a:r>
            <a:endParaRPr lang="ru-RU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2987824" y="2348880"/>
            <a:ext cx="2808312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cs typeface="Arial" pitchFamily="34" charset="0"/>
              </a:rPr>
              <a:t>Игры, возникающие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cs typeface="Arial" pitchFamily="34" charset="0"/>
              </a:rPr>
              <a:t>по инициативе взрослого</a:t>
            </a:r>
            <a:endParaRPr lang="ru-RU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6084168" y="2348880"/>
            <a:ext cx="2448272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cs typeface="Arial" pitchFamily="34" charset="0"/>
              </a:rPr>
              <a:t>Народные игры</a:t>
            </a:r>
            <a:endParaRPr lang="ru-RU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3212976"/>
            <a:ext cx="2376264" cy="1368152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Игры-экспериментирования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Игры с природными</a:t>
            </a:r>
            <a:b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 объектами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Игры с игрушками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Игры с животными</a:t>
            </a:r>
            <a:endParaRPr lang="ru-RU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4725144"/>
            <a:ext cx="2376264" cy="1584176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Сюжетные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самодеятельные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  <a:cs typeface="Arial" pitchFamily="34" charset="0"/>
              </a:rPr>
              <a:t> Сюжетно–</a:t>
            </a:r>
            <a:r>
              <a:rPr lang="ru-RU" sz="1400" dirty="0" err="1" smtClean="0">
                <a:solidFill>
                  <a:schemeClr val="bg1"/>
                </a:solidFill>
                <a:cs typeface="Arial" pitchFamily="34" charset="0"/>
              </a:rPr>
              <a:t>отобразительные</a:t>
            </a:r>
            <a:endParaRPr lang="ru-R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  <a:cs typeface="Arial" pitchFamily="34" charset="0"/>
              </a:rPr>
              <a:t> Сюжетно-ролевые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  <a:cs typeface="Arial" pitchFamily="34" charset="0"/>
              </a:rPr>
              <a:t> Режиссерские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Театрализованные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59832" y="3284984"/>
            <a:ext cx="3168352" cy="129614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Обучающие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Сюжетно-дидактические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Подвижные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Музыкально -дидактические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Учебные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9832" y="4869160"/>
            <a:ext cx="3024336" cy="134644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bg1"/>
                </a:solidFill>
                <a:cs typeface="Arial" pitchFamily="34" charset="0"/>
              </a:rPr>
              <a:t>Досуговые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 игры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Интеллектуальные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Игры-забавы, развлечения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Театрализованные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Празднично-карнавальные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Компьютерные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44208" y="3284984"/>
            <a:ext cx="2376264" cy="1058416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Обрядовые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Семейные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Сезонные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Культовые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44208" y="4437112"/>
            <a:ext cx="2376264" cy="9144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bg1"/>
                </a:solidFill>
                <a:cs typeface="Arial" pitchFamily="34" charset="0"/>
              </a:rPr>
              <a:t>Тренинговые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Интеллектуальные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Сенсомоторные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Адаптивные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44208" y="5445224"/>
            <a:ext cx="2304256" cy="9144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bg1"/>
                </a:solidFill>
                <a:cs typeface="Arial" pitchFamily="34" charset="0"/>
              </a:rPr>
              <a:t>Досуговые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Игрища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Тихие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Игры-забавы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836712"/>
            <a:ext cx="52437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Игра как ведущая деятельность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 детей дошкольного возраста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44824"/>
            <a:ext cx="8892480" cy="5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Сюжетная самодеятельная игра как деятельность предъявляет к ребенку ряд требований,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способствующих формированию психических новообразований: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23528" y="2708920"/>
            <a:ext cx="2952328" cy="3384376"/>
          </a:xfrm>
          <a:prstGeom prst="verticalScroll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dirty="0" smtClean="0">
                <a:solidFill>
                  <a:srgbClr val="0070C0"/>
                </a:solidFill>
                <a:latin typeface="Monotype Corsiva" pitchFamily="66" charset="0"/>
              </a:rPr>
              <a:t>Действие  в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dirty="0" smtClean="0">
                <a:solidFill>
                  <a:srgbClr val="0070C0"/>
                </a:solidFill>
                <a:latin typeface="Monotype Corsiva" pitchFamily="66" charset="0"/>
              </a:rPr>
              <a:t>воображаемом плане способствует </a:t>
            </a:r>
            <a:r>
              <a:rPr lang="ru-RU" altLang="ru-RU" b="1" dirty="0" smtClean="0">
                <a:solidFill>
                  <a:srgbClr val="0070C0"/>
                </a:solidFill>
                <a:latin typeface="Monotype Corsiva" pitchFamily="66" charset="0"/>
              </a:rPr>
              <a:t>развитию символической функции мышления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Monotype Corsiva" pitchFamily="66" charset="0"/>
              </a:rPr>
              <a:t>Наличие воображаемой ситуации способствует</a:t>
            </a: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rgbClr val="0070C0"/>
                </a:solidFill>
                <a:latin typeface="Monotype Corsiva" pitchFamily="66" charset="0"/>
              </a:rPr>
              <a:t>формированию</a:t>
            </a: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rgbClr val="0070C0"/>
                </a:solidFill>
                <a:latin typeface="Monotype Corsiva" pitchFamily="66" charset="0"/>
              </a:rPr>
              <a:t>плана представлений</a:t>
            </a:r>
            <a:endParaRPr lang="ru-RU" alt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203848" y="2708920"/>
            <a:ext cx="2880320" cy="3384376"/>
          </a:xfrm>
          <a:prstGeom prst="verticalScroll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dirty="0" smtClean="0">
                <a:solidFill>
                  <a:srgbClr val="0070C0"/>
                </a:solidFill>
                <a:latin typeface="Monotype Corsiva" pitchFamily="66" charset="0"/>
              </a:rPr>
              <a:t>Игра направлена на воспроизведение </a:t>
            </a:r>
            <a:r>
              <a:rPr lang="ru-RU" altLang="ru-RU" b="1" dirty="0" smtClean="0">
                <a:solidFill>
                  <a:srgbClr val="0070C0"/>
                </a:solidFill>
                <a:latin typeface="Monotype Corsiva" pitchFamily="66" charset="0"/>
              </a:rPr>
              <a:t>человеческих взаимоотношений, </a:t>
            </a:r>
            <a:r>
              <a:rPr lang="ru-RU" altLang="ru-RU" dirty="0" smtClean="0">
                <a:solidFill>
                  <a:srgbClr val="0070C0"/>
                </a:solidFill>
                <a:latin typeface="Monotype Corsiva" pitchFamily="66" charset="0"/>
              </a:rPr>
              <a:t>следовательно,</a:t>
            </a:r>
            <a:br>
              <a:rPr lang="ru-RU" altLang="ru-RU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Monotype Corsiva" pitchFamily="66" charset="0"/>
              </a:rPr>
              <a:t>она способствует формированию </a:t>
            </a:r>
          </a:p>
          <a:p>
            <a:pPr algn="ctr">
              <a:lnSpc>
                <a:spcPct val="90000"/>
              </a:lnSpc>
            </a:pPr>
            <a:r>
              <a:rPr lang="ru-RU" altLang="ru-RU" dirty="0" smtClean="0">
                <a:solidFill>
                  <a:srgbClr val="0070C0"/>
                </a:solidFill>
                <a:latin typeface="Monotype Corsiva" pitchFamily="66" charset="0"/>
              </a:rPr>
              <a:t>у ребенка </a:t>
            </a:r>
            <a:r>
              <a:rPr lang="ru-RU" altLang="ru-RU" b="1" dirty="0" smtClean="0">
                <a:solidFill>
                  <a:srgbClr val="0070C0"/>
                </a:solidFill>
                <a:latin typeface="Monotype Corsiva" pitchFamily="66" charset="0"/>
              </a:rPr>
              <a:t>способности определенным образом в них ориентироваться </a:t>
            </a:r>
            <a:endParaRPr lang="ru-RU" alt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6156176" y="2708920"/>
            <a:ext cx="2664296" cy="3384376"/>
          </a:xfrm>
          <a:prstGeom prst="verticalScroll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dirty="0" smtClean="0">
                <a:solidFill>
                  <a:srgbClr val="0070C0"/>
                </a:solidFill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Monotype Corsiva" pitchFamily="66" charset="0"/>
              </a:rPr>
              <a:t>Необходимость согласовывать игровые действия способствует </a:t>
            </a:r>
            <a:r>
              <a:rPr lang="ru-RU" altLang="ru-RU" b="1" dirty="0" smtClean="0">
                <a:solidFill>
                  <a:srgbClr val="0070C0"/>
                </a:solidFill>
                <a:latin typeface="Monotype Corsiva" pitchFamily="66" charset="0"/>
              </a:rPr>
              <a:t>формированию</a:t>
            </a: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rgbClr val="0070C0"/>
                </a:solidFill>
                <a:latin typeface="Monotype Corsiva" pitchFamily="66" charset="0"/>
              </a:rPr>
              <a:t>реальных взаимоотношений</a:t>
            </a: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rgbClr val="0070C0"/>
                </a:solidFill>
                <a:latin typeface="Monotype Corsiva" pitchFamily="66" charset="0"/>
              </a:rPr>
              <a:t>между играющими детьми</a:t>
            </a:r>
            <a:endParaRPr lang="ru-RU" alt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Рисунок 22" descr="H:\фото последнее\IMG_20161229_164427.jpg"/>
          <p:cNvPicPr>
            <a:picLocks noChangeAspect="1" noChangeArrowheads="1"/>
          </p:cNvPicPr>
          <p:nvPr/>
        </p:nvPicPr>
        <p:blipFill>
          <a:blip r:embed="rId3" cstate="print"/>
          <a:srcRect l="7877" b="9068"/>
          <a:stretch>
            <a:fillRect/>
          </a:stretch>
        </p:blipFill>
        <p:spPr bwMode="auto">
          <a:xfrm>
            <a:off x="467544" y="980728"/>
            <a:ext cx="2818453" cy="20882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3" name="Рисунок 23" descr="H:\фото последнее\IMG_20161229_164437.jpg"/>
          <p:cNvPicPr>
            <a:picLocks noChangeAspect="1" noChangeArrowheads="1"/>
          </p:cNvPicPr>
          <p:nvPr/>
        </p:nvPicPr>
        <p:blipFill>
          <a:blip r:embed="rId4" cstate="print"/>
          <a:srcRect l="6087" b="8353"/>
          <a:stretch>
            <a:fillRect/>
          </a:stretch>
        </p:blipFill>
        <p:spPr bwMode="auto">
          <a:xfrm>
            <a:off x="5736907" y="908720"/>
            <a:ext cx="2950825" cy="216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4" name="Рисунок 24" descr="H:\фото последнее\IMG_20161003_094712.jpg"/>
          <p:cNvPicPr>
            <a:picLocks noChangeAspect="1" noChangeArrowheads="1"/>
          </p:cNvPicPr>
          <p:nvPr/>
        </p:nvPicPr>
        <p:blipFill>
          <a:blip r:embed="rId5" cstate="print"/>
          <a:srcRect l="9843" r="13722" b="11694"/>
          <a:stretch>
            <a:fillRect/>
          </a:stretch>
        </p:blipFill>
        <p:spPr bwMode="auto">
          <a:xfrm>
            <a:off x="1403648" y="4005064"/>
            <a:ext cx="2808312" cy="24360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5" name="Рисунок 25" descr="H:\фото последнее\IMG_20161003_094657.jpg"/>
          <p:cNvPicPr>
            <a:picLocks noChangeAspect="1" noChangeArrowheads="1"/>
          </p:cNvPicPr>
          <p:nvPr/>
        </p:nvPicPr>
        <p:blipFill>
          <a:blip r:embed="rId6" cstate="print"/>
          <a:srcRect l="4832" t="5490" r="13185" b="10023"/>
          <a:stretch>
            <a:fillRect/>
          </a:stretch>
        </p:blipFill>
        <p:spPr bwMode="auto">
          <a:xfrm>
            <a:off x="4644008" y="3998672"/>
            <a:ext cx="3096344" cy="23909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03848" y="1916832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формирование гармоничной, духовно-богатой, интеллектуально развитой личности.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1124744"/>
            <a:ext cx="10999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Цель: 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Рисунок 26" descr="H:\Новая папка\145345107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416600" cy="22736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21" descr="H:\Новая папка\1453450959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3717032"/>
            <a:ext cx="3455033" cy="23042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4" y="651466"/>
            <a:ext cx="439248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Расширять знания о труде людей разных профессий. Обогащать впечатления детей о социальном мире.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Учить детей в ходе игры понимать друг друга, сопереживать, проявлять чуткость и милосердие.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Пробуждать интерес к творческим проявлениям в игре и игровому общению со сверстниками.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Воспитывать личностные качества ребёнка: дружелюбие, гуманность, трудолюбие, целеустремлённость, активность.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Способствовать формированию организаторских умений и способностей.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Развивать логическое мышление, фантазию, творческое воображение.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481706"/>
            <a:ext cx="1420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адачи: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051720" y="980728"/>
            <a:ext cx="49103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Структурные элементы игры: 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584" y="1636312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сюжет (тема) игры,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3528" y="2132856"/>
            <a:ext cx="381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содержание,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03125" y="2636912"/>
            <a:ext cx="6721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игровая (воображаемая, мнимая) ситуация,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27584" y="3645024"/>
            <a:ext cx="1923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замысел,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27584" y="4149080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роль,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23528" y="3140968"/>
            <a:ext cx="54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ролевое (игровое) действие,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27584" y="4725144"/>
            <a:ext cx="54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ролевое (игровое) взаимодействие,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27584" y="5229200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правила.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28" descr="H:\фото последнее\IMG_20160823_114716.jpg"/>
          <p:cNvPicPr>
            <a:picLocks noChangeAspect="1" noChangeArrowheads="1"/>
          </p:cNvPicPr>
          <p:nvPr/>
        </p:nvPicPr>
        <p:blipFill>
          <a:blip r:embed="rId3" cstate="print"/>
          <a:srcRect l="1608" t="2280" b="12387"/>
          <a:stretch>
            <a:fillRect/>
          </a:stretch>
        </p:blipFill>
        <p:spPr bwMode="auto">
          <a:xfrm>
            <a:off x="6156176" y="3318648"/>
            <a:ext cx="2520280" cy="29130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315" grpId="0"/>
      <p:bldP spid="13316" grpId="0"/>
      <p:bldP spid="13317" grpId="0"/>
      <p:bldP spid="13318" grpId="0"/>
      <p:bldP spid="13319" grpId="0"/>
      <p:bldP spid="13320" grpId="0"/>
      <p:bldP spid="13321" grpId="0"/>
      <p:bldP spid="13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Рисунок 27" descr="H:\фото начало\IMG_20160620_113805.jpg"/>
          <p:cNvPicPr>
            <a:picLocks noChangeAspect="1" noChangeArrowheads="1"/>
          </p:cNvPicPr>
          <p:nvPr/>
        </p:nvPicPr>
        <p:blipFill>
          <a:blip r:embed="rId3" cstate="print"/>
          <a:srcRect l="31683" t="26492" r="9068" b="8353"/>
          <a:stretch>
            <a:fillRect/>
          </a:stretch>
        </p:blipFill>
        <p:spPr bwMode="auto">
          <a:xfrm>
            <a:off x="1043608" y="1340768"/>
            <a:ext cx="2016224" cy="166281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72" name="Рисунок 29" descr="H:\фото последнее\IMG_20161025_115433.jpg"/>
          <p:cNvPicPr>
            <a:picLocks noChangeAspect="1" noChangeArrowheads="1"/>
          </p:cNvPicPr>
          <p:nvPr/>
        </p:nvPicPr>
        <p:blipFill>
          <a:blip r:embed="rId4" cstate="print"/>
          <a:srcRect l="12172" t="12888" r="4414" b="30072"/>
          <a:stretch>
            <a:fillRect/>
          </a:stretch>
        </p:blipFill>
        <p:spPr bwMode="auto">
          <a:xfrm>
            <a:off x="539552" y="4077072"/>
            <a:ext cx="2689250" cy="13817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7864" y="1196752"/>
            <a:ext cx="529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 сюжете отражаются события окружающей жизни, поэтому он зависит от социального опыта детей и степени понимания ими взаимоотношений людей. Сюжет определяет направленность игровых действий, разнообразие содержания игры (при одном и том же сюжете - разное содержание игры).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836712"/>
            <a:ext cx="72699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Сюжет (тема) игры – это сфера действительности, которая отражается в игре. </a:t>
            </a:r>
            <a:endParaRPr lang="ru-RU" sz="1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3140968"/>
            <a:ext cx="55771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b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Содержание-это то, что конкретно отражается в игре.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29000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Содержание игры определяется возрастными особенностями детей. Если содержание игры малышей отражает действия с предметами-игрушками, то в играх старших дошкольников отражаются взаимоотношения людей, показывая глубину проникновения детей в смыслы этих отношений. Содержание игры старших дошкольников зависит от интерпретации роли, выстраивания ролевого поведения участников игры, разработки конкретной игровой ситуации установленных правил, направленности ролевых действий.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qm.com/data_images/56a4e259ec0b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Рисунок 30" descr="H:\фото начало\IMG_20160322_113459.jpg"/>
          <p:cNvPicPr>
            <a:picLocks noChangeAspect="1" noChangeArrowheads="1"/>
          </p:cNvPicPr>
          <p:nvPr/>
        </p:nvPicPr>
        <p:blipFill>
          <a:blip r:embed="rId4" cstate="print"/>
          <a:srcRect r="2190" b="7217"/>
          <a:stretch>
            <a:fillRect/>
          </a:stretch>
        </p:blipFill>
        <p:spPr bwMode="auto">
          <a:xfrm>
            <a:off x="755576" y="4539533"/>
            <a:ext cx="2448272" cy="17411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195" name="Рисунок 31" descr="H:\фото последнее\IMG_20161005_111344.jpg"/>
          <p:cNvPicPr>
            <a:picLocks noChangeAspect="1" noChangeArrowheads="1"/>
          </p:cNvPicPr>
          <p:nvPr/>
        </p:nvPicPr>
        <p:blipFill>
          <a:blip r:embed="rId5" cstate="print"/>
          <a:srcRect t="7159" r="4593" b="8830"/>
          <a:stretch>
            <a:fillRect/>
          </a:stretch>
        </p:blipFill>
        <p:spPr bwMode="auto">
          <a:xfrm>
            <a:off x="6012161" y="4528687"/>
            <a:ext cx="2592288" cy="17126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15616" y="692696"/>
            <a:ext cx="6545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Игровая (воображаемая, мнимая) ситуация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—</a:t>
            </a:r>
            <a:endParaRPr lang="ru-RU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совокупность обстоятельств игры, не существующих реально,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а создаваемых воображением. 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077072"/>
            <a:ext cx="55386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b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Замысел - план действий, задуманный играющими. 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7544" y="1628800"/>
            <a:ext cx="84249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Замысел игры, по мнению А. П. Усовой, — это не плод отвлеченной фантазии детей, а результат наблюдения ими происходящего вокруг. Замысел игры у младших детей направляется игровой предметной средой, новая сюжетная линия выстраивается благодаря введению дополнительного игрового материала. Ребенок идет от действия к мысли, тогда как у более старших детей, напротив, замысел обеспечивает создание обстановки действия (ребенок идет от мысли к действию).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Осуществляя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замысел, ребенок действует по определенным правилам. Эти правила могут создаваться самими детьми, исходить из общего замысла игры или устанавливаться взрослыми.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819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978</Words>
  <Application>Microsoft Office PowerPoint</Application>
  <PresentationFormat>Экран (4:3)</PresentationFormat>
  <Paragraphs>109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89</cp:revision>
  <dcterms:created xsi:type="dcterms:W3CDTF">2016-12-08T06:31:48Z</dcterms:created>
  <dcterms:modified xsi:type="dcterms:W3CDTF">2017-03-13T10:19:37Z</dcterms:modified>
</cp:coreProperties>
</file>