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3" r:id="rId3"/>
    <p:sldId id="258" r:id="rId4"/>
    <p:sldId id="269" r:id="rId5"/>
    <p:sldId id="270" r:id="rId6"/>
    <p:sldId id="261" r:id="rId7"/>
    <p:sldId id="260" r:id="rId8"/>
    <p:sldId id="272" r:id="rId9"/>
    <p:sldId id="267" r:id="rId10"/>
    <p:sldId id="273" r:id="rId11"/>
    <p:sldId id="266" r:id="rId12"/>
    <p:sldId id="271" r:id="rId13"/>
    <p:sldId id="274" r:id="rId14"/>
    <p:sldId id="265" r:id="rId15"/>
    <p:sldId id="268" r:id="rId16"/>
    <p:sldId id="264" r:id="rId17"/>
    <p:sldId id="259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11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05.05.2019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05.05.2019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gif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0-tub-ru.yandex.net/i?id=3eecff18a9939d9a458997edcf76ff24-l&amp;n=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0608" y="12244"/>
            <a:ext cx="101549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87624" y="814682"/>
            <a:ext cx="660148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8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</a:rPr>
              <a:t>Мастер-класс </a:t>
            </a:r>
            <a:endParaRPr lang="ru-RU" sz="48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pPr algn="ctr"/>
            <a:r>
              <a:rPr lang="ru-RU" sz="48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</a:rPr>
              <a:t>«Роспись пасхального яйца»</a:t>
            </a:r>
            <a:endParaRPr lang="ru-RU" sz="48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95736" y="2452737"/>
            <a:ext cx="47468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Воспитатель высшей квалификационной категории:</a:t>
            </a:r>
          </a:p>
          <a:p>
            <a:pPr algn="ctr"/>
            <a:r>
              <a:rPr lang="ru-RU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Екатерина Николаевна Лакеева</a:t>
            </a:r>
            <a:endParaRPr lang="ru-RU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67620" y="376955"/>
            <a:ext cx="2744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МДОУ №26 «Ветерок» ЯМР</a:t>
            </a:r>
            <a:endParaRPr lang="ru-RU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6769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920" t="-1529" r="788" b="4200"/>
          <a:stretch/>
        </p:blipFill>
        <p:spPr>
          <a:xfrm flipH="1">
            <a:off x="-1" y="-27384"/>
            <a:ext cx="9143999" cy="679523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525" y="637928"/>
            <a:ext cx="8856984" cy="5904656"/>
          </a:xfrm>
          <a:prstGeom prst="ellipse">
            <a:avLst/>
          </a:prstGeom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33144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0" y="0"/>
            <a:ext cx="913588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87624" y="121218"/>
            <a:ext cx="66255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i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Музей </a:t>
            </a:r>
            <a:r>
              <a:rPr lang="ru-RU" sz="3600" b="1" i="1" dirty="0" err="1" smtClean="0">
                <a:solidFill>
                  <a:srgbClr val="FF0000"/>
                </a:solidFill>
                <a:latin typeface="Monotype Corsiva" panose="03010101010201010101" pitchFamily="66" charset="0"/>
              </a:rPr>
              <a:t>писанки</a:t>
            </a:r>
            <a:r>
              <a:rPr lang="ru-RU" sz="3600" b="1" i="1" dirty="0">
                <a:solidFill>
                  <a:srgbClr val="FF0000"/>
                </a:solidFill>
                <a:latin typeface="Monotype Corsiva" panose="03010101010201010101" pitchFamily="66" charset="0"/>
              </a:rPr>
              <a:t> в</a:t>
            </a:r>
            <a:r>
              <a:rPr lang="ru-RU" sz="3600" b="1" i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 Коломые. Украина.</a:t>
            </a:r>
            <a:endParaRPr lang="ru-RU" sz="3600" b="1" i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931001"/>
            <a:ext cx="7869081" cy="5901811"/>
          </a:xfrm>
          <a:prstGeom prst="rect">
            <a:avLst/>
          </a:prstGeom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54754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4316" y="0"/>
            <a:ext cx="9137905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424" y="897724"/>
            <a:ext cx="7842216" cy="5832648"/>
          </a:xfrm>
          <a:prstGeom prst="rect">
            <a:avLst/>
          </a:prstGeom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683568" y="131195"/>
            <a:ext cx="82680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Канада, Альберта, к</a:t>
            </a:r>
            <a:r>
              <a:rPr lang="ru-RU" sz="32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рупнейшее </a:t>
            </a:r>
            <a:r>
              <a:rPr lang="ru-RU" sz="32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в мире яйцо </a:t>
            </a:r>
            <a:r>
              <a:rPr lang="ru-RU" sz="3200" b="1" dirty="0" err="1" smtClean="0">
                <a:solidFill>
                  <a:srgbClr val="FF0000"/>
                </a:solidFill>
                <a:latin typeface="Monotype Corsiva" panose="03010101010201010101" pitchFamily="66" charset="0"/>
              </a:rPr>
              <a:t>писанки</a:t>
            </a:r>
            <a:r>
              <a:rPr lang="ru-RU" sz="32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.</a:t>
            </a:r>
            <a:endParaRPr lang="ru-RU" sz="32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910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2186"/>
            <a:ext cx="9131809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4" y="3476135"/>
            <a:ext cx="4072562" cy="312872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7331" y="161345"/>
            <a:ext cx="4107599" cy="324500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4756" y="3476135"/>
            <a:ext cx="4200173" cy="308292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90189" y="4562087"/>
            <a:ext cx="3888432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0441" y="4726342"/>
            <a:ext cx="3913971" cy="24386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4144" y="1484784"/>
            <a:ext cx="3913971" cy="243861"/>
          </a:xfrm>
          <a:prstGeom prst="rect">
            <a:avLst/>
          </a:prstGeom>
        </p:spPr>
      </p:pic>
      <p:sp>
        <p:nvSpPr>
          <p:cNvPr id="9" name="Овал 8"/>
          <p:cNvSpPr/>
          <p:nvPr/>
        </p:nvSpPr>
        <p:spPr>
          <a:xfrm>
            <a:off x="2309150" y="102910"/>
            <a:ext cx="914400" cy="914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1154575" y="102910"/>
            <a:ext cx="914400" cy="914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3413663" y="147257"/>
            <a:ext cx="914400" cy="914400"/>
          </a:xfrm>
          <a:prstGeom prst="ellipse">
            <a:avLst/>
          </a:prstGeom>
          <a:solidFill>
            <a:srgbClr val="1111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235619" y="147257"/>
            <a:ext cx="914400" cy="9144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7"/>
          <a:srcRect l="9050" t="25553" r="11413" b="2217"/>
          <a:stretch/>
        </p:blipFill>
        <p:spPr>
          <a:xfrm>
            <a:off x="243761" y="1125460"/>
            <a:ext cx="3508281" cy="225780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87214" y="1828720"/>
            <a:ext cx="2108191" cy="197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099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  <p:bldP spid="15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r="1133"/>
          <a:stretch/>
        </p:blipFill>
        <p:spPr>
          <a:xfrm>
            <a:off x="4060" y="0"/>
            <a:ext cx="913994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04659" y="1261388"/>
            <a:ext cx="7032844" cy="628930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283968" y="620688"/>
            <a:ext cx="4572000" cy="297773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ts val="147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7030A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Рано утром все мы встанем</a:t>
            </a:r>
            <a:r>
              <a:rPr lang="ru-RU" sz="2800" b="1" dirty="0" smtClean="0">
                <a:solidFill>
                  <a:srgbClr val="7030A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,</a:t>
            </a:r>
          </a:p>
          <a:p>
            <a:pPr>
              <a:lnSpc>
                <a:spcPts val="1470"/>
              </a:lnSpc>
              <a:spcAft>
                <a:spcPts val="0"/>
              </a:spcAft>
            </a:pPr>
            <a:endParaRPr lang="ru-RU" sz="2800" dirty="0">
              <a:solidFill>
                <a:srgbClr val="7030A0"/>
              </a:solidFill>
              <a:latin typeface="Monotype Corsiva" panose="03010101010201010101" pitchFamily="66" charset="0"/>
              <a:ea typeface="Times New Roman" panose="02020603050405020304" pitchFamily="18" charset="0"/>
            </a:endParaRPr>
          </a:p>
          <a:p>
            <a:pPr>
              <a:lnSpc>
                <a:spcPts val="147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7030A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Руки вверх с тобой потянем</a:t>
            </a:r>
            <a:r>
              <a:rPr lang="ru-RU" sz="2800" b="1" dirty="0" smtClean="0">
                <a:solidFill>
                  <a:srgbClr val="7030A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,</a:t>
            </a:r>
          </a:p>
          <a:p>
            <a:pPr>
              <a:lnSpc>
                <a:spcPts val="1470"/>
              </a:lnSpc>
              <a:spcAft>
                <a:spcPts val="0"/>
              </a:spcAft>
            </a:pPr>
            <a:endParaRPr lang="ru-RU" sz="2800" dirty="0">
              <a:solidFill>
                <a:srgbClr val="7030A0"/>
              </a:solidFill>
              <a:latin typeface="Monotype Corsiva" panose="03010101010201010101" pitchFamily="66" charset="0"/>
              <a:ea typeface="Times New Roman" panose="02020603050405020304" pitchFamily="18" charset="0"/>
            </a:endParaRPr>
          </a:p>
          <a:p>
            <a:pPr>
              <a:lnSpc>
                <a:spcPts val="147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7030A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Сделаем по три </a:t>
            </a:r>
            <a:r>
              <a:rPr lang="ru-RU" sz="2800" b="1" dirty="0" smtClean="0">
                <a:solidFill>
                  <a:srgbClr val="7030A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наклона</a:t>
            </a:r>
          </a:p>
          <a:p>
            <a:pPr>
              <a:lnSpc>
                <a:spcPts val="1470"/>
              </a:lnSpc>
              <a:spcAft>
                <a:spcPts val="0"/>
              </a:spcAft>
            </a:pPr>
            <a:endParaRPr lang="ru-RU" sz="2800" dirty="0">
              <a:solidFill>
                <a:srgbClr val="7030A0"/>
              </a:solidFill>
              <a:latin typeface="Monotype Corsiva" panose="03010101010201010101" pitchFamily="66" charset="0"/>
              <a:ea typeface="Times New Roman" panose="02020603050405020304" pitchFamily="18" charset="0"/>
            </a:endParaRPr>
          </a:p>
          <a:p>
            <a:pPr>
              <a:lnSpc>
                <a:spcPts val="147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7030A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Вправо, влево, прямо, </a:t>
            </a:r>
            <a:r>
              <a:rPr lang="ru-RU" sz="2800" b="1" dirty="0" smtClean="0">
                <a:solidFill>
                  <a:srgbClr val="7030A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снова</a:t>
            </a:r>
          </a:p>
          <a:p>
            <a:pPr>
              <a:lnSpc>
                <a:spcPts val="1470"/>
              </a:lnSpc>
              <a:spcAft>
                <a:spcPts val="0"/>
              </a:spcAft>
            </a:pPr>
            <a:endParaRPr lang="ru-RU" sz="2800" dirty="0">
              <a:solidFill>
                <a:srgbClr val="7030A0"/>
              </a:solidFill>
              <a:latin typeface="Monotype Corsiva" panose="03010101010201010101" pitchFamily="66" charset="0"/>
              <a:ea typeface="Times New Roman" panose="02020603050405020304" pitchFamily="18" charset="0"/>
            </a:endParaRPr>
          </a:p>
          <a:p>
            <a:pPr>
              <a:lnSpc>
                <a:spcPts val="147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7030A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Пошагаем мы на месте</a:t>
            </a:r>
            <a:r>
              <a:rPr lang="ru-RU" sz="2800" b="1" dirty="0" smtClean="0">
                <a:solidFill>
                  <a:srgbClr val="7030A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,</a:t>
            </a:r>
          </a:p>
          <a:p>
            <a:pPr>
              <a:lnSpc>
                <a:spcPts val="1470"/>
              </a:lnSpc>
              <a:spcAft>
                <a:spcPts val="0"/>
              </a:spcAft>
            </a:pPr>
            <a:endParaRPr lang="ru-RU" sz="2800" dirty="0">
              <a:solidFill>
                <a:srgbClr val="7030A0"/>
              </a:solidFill>
              <a:latin typeface="Monotype Corsiva" panose="03010101010201010101" pitchFamily="66" charset="0"/>
              <a:ea typeface="Times New Roman" panose="02020603050405020304" pitchFamily="18" charset="0"/>
            </a:endParaRPr>
          </a:p>
          <a:p>
            <a:pPr>
              <a:lnSpc>
                <a:spcPts val="147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7030A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Улыбнёмся друзьям вместе</a:t>
            </a:r>
            <a:r>
              <a:rPr lang="ru-RU" sz="2800" b="1" dirty="0" smtClean="0">
                <a:solidFill>
                  <a:srgbClr val="7030A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,</a:t>
            </a:r>
          </a:p>
          <a:p>
            <a:pPr>
              <a:lnSpc>
                <a:spcPts val="1470"/>
              </a:lnSpc>
              <a:spcAft>
                <a:spcPts val="0"/>
              </a:spcAft>
            </a:pPr>
            <a:endParaRPr lang="ru-RU" sz="2800" dirty="0">
              <a:solidFill>
                <a:srgbClr val="7030A0"/>
              </a:solidFill>
              <a:latin typeface="Monotype Corsiva" panose="03010101010201010101" pitchFamily="66" charset="0"/>
              <a:ea typeface="Times New Roman" panose="02020603050405020304" pitchFamily="18" charset="0"/>
            </a:endParaRPr>
          </a:p>
          <a:p>
            <a:pPr>
              <a:lnSpc>
                <a:spcPts val="147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7030A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Раз -  присядем, два – </a:t>
            </a:r>
            <a:r>
              <a:rPr lang="ru-RU" sz="2800" b="1" dirty="0" smtClean="0">
                <a:solidFill>
                  <a:srgbClr val="7030A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присядем</a:t>
            </a:r>
          </a:p>
          <a:p>
            <a:pPr>
              <a:lnSpc>
                <a:spcPts val="1470"/>
              </a:lnSpc>
              <a:spcAft>
                <a:spcPts val="0"/>
              </a:spcAft>
            </a:pPr>
            <a:endParaRPr lang="ru-RU" sz="2800" dirty="0">
              <a:solidFill>
                <a:srgbClr val="7030A0"/>
              </a:solidFill>
              <a:latin typeface="Monotype Corsiva" panose="03010101010201010101" pitchFamily="66" charset="0"/>
              <a:ea typeface="Times New Roman" panose="02020603050405020304" pitchFamily="18" charset="0"/>
            </a:endParaRPr>
          </a:p>
          <a:p>
            <a:pPr>
              <a:lnSpc>
                <a:spcPts val="147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7030A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И на стул тихонько сядем.</a:t>
            </a:r>
            <a:endParaRPr lang="ru-RU" sz="2800" dirty="0">
              <a:solidFill>
                <a:srgbClr val="7030A0"/>
              </a:solidFill>
              <a:effectLst/>
              <a:latin typeface="Monotype Corsiva" panose="03010101010201010101" pitchFamily="66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839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0" y="0"/>
            <a:ext cx="913588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t="15801" r="9200"/>
          <a:stretch/>
        </p:blipFill>
        <p:spPr>
          <a:xfrm>
            <a:off x="0" y="3276396"/>
            <a:ext cx="5748149" cy="3553557"/>
          </a:xfrm>
          <a:prstGeom prst="ellipse">
            <a:avLst/>
          </a:prstGeom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1110" y="602935"/>
            <a:ext cx="3456384" cy="5346921"/>
          </a:xfrm>
          <a:prstGeom prst="ellipse">
            <a:avLst/>
          </a:prstGeom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-1" t="13128" r="-307" b="6023"/>
          <a:stretch/>
        </p:blipFill>
        <p:spPr>
          <a:xfrm>
            <a:off x="245548" y="116632"/>
            <a:ext cx="5034074" cy="3043133"/>
          </a:xfrm>
          <a:prstGeom prst="ellipse">
            <a:avLst/>
          </a:prstGeom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67563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0" y="0"/>
            <a:ext cx="913588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260648"/>
            <a:ext cx="7341231" cy="4896544"/>
          </a:xfrm>
          <a:prstGeom prst="rect">
            <a:avLst/>
          </a:prstGeom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3121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m0-tub-ru.yandex.net/i?id=89de9a6c716c41614c9406f6ebd7165d-l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34" y="0"/>
            <a:ext cx="91502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34" y="0"/>
            <a:ext cx="914738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275856" y="116632"/>
            <a:ext cx="4572000" cy="143885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ts val="147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7030A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Пора надежд и </a:t>
            </a:r>
            <a:r>
              <a:rPr lang="ru-RU" sz="2400" b="1" dirty="0" smtClean="0">
                <a:solidFill>
                  <a:srgbClr val="7030A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возрождения</a:t>
            </a:r>
          </a:p>
          <a:p>
            <a:pPr>
              <a:lnSpc>
                <a:spcPts val="1470"/>
              </a:lnSpc>
              <a:spcAft>
                <a:spcPts val="0"/>
              </a:spcAft>
            </a:pPr>
            <a:endParaRPr lang="ru-RU" sz="2400" dirty="0">
              <a:solidFill>
                <a:srgbClr val="7030A0"/>
              </a:solidFill>
              <a:latin typeface="Monotype Corsiva" panose="03010101010201010101" pitchFamily="66" charset="0"/>
              <a:ea typeface="Times New Roman" panose="02020603050405020304" pitchFamily="18" charset="0"/>
            </a:endParaRPr>
          </a:p>
          <a:p>
            <a:pPr>
              <a:lnSpc>
                <a:spcPts val="147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7030A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Опять пришла! Душа поёт</a:t>
            </a:r>
            <a:r>
              <a:rPr lang="ru-RU" sz="2400" b="1" dirty="0" smtClean="0">
                <a:solidFill>
                  <a:srgbClr val="7030A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!</a:t>
            </a:r>
          </a:p>
          <a:p>
            <a:pPr>
              <a:lnSpc>
                <a:spcPts val="1470"/>
              </a:lnSpc>
              <a:spcAft>
                <a:spcPts val="0"/>
              </a:spcAft>
            </a:pPr>
            <a:endParaRPr lang="ru-RU" sz="2400" dirty="0">
              <a:solidFill>
                <a:srgbClr val="7030A0"/>
              </a:solidFill>
              <a:latin typeface="Monotype Corsiva" panose="03010101010201010101" pitchFamily="66" charset="0"/>
              <a:ea typeface="Times New Roman" panose="02020603050405020304" pitchFamily="18" charset="0"/>
            </a:endParaRPr>
          </a:p>
          <a:p>
            <a:pPr>
              <a:lnSpc>
                <a:spcPts val="147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7030A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Так пусть Христово </a:t>
            </a:r>
            <a:r>
              <a:rPr lang="ru-RU" sz="2400" b="1" dirty="0" smtClean="0">
                <a:solidFill>
                  <a:srgbClr val="7030A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Воскресение</a:t>
            </a:r>
          </a:p>
          <a:p>
            <a:pPr>
              <a:lnSpc>
                <a:spcPts val="1470"/>
              </a:lnSpc>
              <a:spcAft>
                <a:spcPts val="0"/>
              </a:spcAft>
            </a:pPr>
            <a:endParaRPr lang="ru-RU" sz="2400" dirty="0">
              <a:solidFill>
                <a:srgbClr val="7030A0"/>
              </a:solidFill>
              <a:latin typeface="Monotype Corsiva" panose="03010101010201010101" pitchFamily="66" charset="0"/>
              <a:ea typeface="Times New Roman" panose="02020603050405020304" pitchFamily="18" charset="0"/>
            </a:endParaRPr>
          </a:p>
          <a:p>
            <a:pPr>
              <a:lnSpc>
                <a:spcPts val="147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7030A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Любовь и счастье принесёт!</a:t>
            </a:r>
            <a:endParaRPr lang="ru-RU" sz="2400" dirty="0">
              <a:solidFill>
                <a:srgbClr val="7030A0"/>
              </a:solidFill>
              <a:effectLst/>
              <a:latin typeface="Monotype Corsiva" panose="03010101010201010101" pitchFamily="66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9247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-1" t="253" r="730"/>
          <a:stretch/>
        </p:blipFill>
        <p:spPr>
          <a:xfrm flipH="1">
            <a:off x="0" y="-27384"/>
            <a:ext cx="9164071" cy="68853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6951" t="8000" r="11151" b="9051"/>
          <a:stretch/>
        </p:blipFill>
        <p:spPr>
          <a:xfrm>
            <a:off x="1043608" y="443749"/>
            <a:ext cx="6333058" cy="6414251"/>
          </a:xfrm>
          <a:prstGeom prst="ellipse">
            <a:avLst/>
          </a:prstGeom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40796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pedidea.xyz/informatuka/Shablonu/paskhalnij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99" r="1176"/>
          <a:stretch/>
        </p:blipFill>
        <p:spPr bwMode="auto">
          <a:xfrm>
            <a:off x="0" y="-27384"/>
            <a:ext cx="9144000" cy="6972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337592"/>
            <a:ext cx="402581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srgbClr val="7030A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Домик </a:t>
            </a:r>
            <a:r>
              <a:rPr lang="ru-RU" sz="2800" b="1" i="1" dirty="0" smtClean="0">
                <a:solidFill>
                  <a:srgbClr val="7030A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круглый, Домик</a:t>
            </a:r>
            <a:r>
              <a:rPr lang="ru-RU" sz="2800" b="1" i="1" dirty="0">
                <a:solidFill>
                  <a:srgbClr val="7030A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 белый</a:t>
            </a:r>
            <a:br>
              <a:rPr lang="ru-RU" sz="2800" b="1" i="1" dirty="0">
                <a:solidFill>
                  <a:srgbClr val="7030A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b="1" i="1" dirty="0">
                <a:solidFill>
                  <a:srgbClr val="7030A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Домик был сначала целый,</a:t>
            </a:r>
            <a:br>
              <a:rPr lang="ru-RU" sz="2800" b="1" i="1" dirty="0">
                <a:solidFill>
                  <a:srgbClr val="7030A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b="1" i="1" dirty="0">
                <a:solidFill>
                  <a:srgbClr val="7030A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А как треснул, наконец,</a:t>
            </a:r>
            <a:br>
              <a:rPr lang="ru-RU" sz="2800" b="1" i="1" dirty="0">
                <a:solidFill>
                  <a:srgbClr val="7030A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b="1" i="1" dirty="0">
                <a:solidFill>
                  <a:srgbClr val="7030A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Так и выскочил жилец!</a:t>
            </a:r>
            <a:r>
              <a:rPr lang="ru-RU" sz="2800" dirty="0">
                <a:solidFill>
                  <a:srgbClr val="7030A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 </a:t>
            </a:r>
            <a:endParaRPr lang="ru-RU" sz="2800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3400" y="470863"/>
            <a:ext cx="4789040" cy="5936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1718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752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328990"/>
            <a:ext cx="4104456" cy="55422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Колокольный звон — Пасхальный Благовест (www.mixmuz.ru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9882" y="3289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518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6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1050" r="888" b="-1"/>
          <a:stretch/>
        </p:blipFill>
        <p:spPr>
          <a:xfrm>
            <a:off x="-40157" y="-20758"/>
            <a:ext cx="9180578" cy="687875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670" y="980728"/>
            <a:ext cx="7640924" cy="5088855"/>
          </a:xfrm>
          <a:prstGeom prst="ellipse">
            <a:avLst/>
          </a:prstGeom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97555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650" r="1133"/>
          <a:stretch/>
        </p:blipFill>
        <p:spPr>
          <a:xfrm flipH="1">
            <a:off x="0" y="-36469"/>
            <a:ext cx="9139940" cy="689446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73832" y="299412"/>
            <a:ext cx="7596336" cy="1936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7030A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 яйца из нижней части Вышла мать –земля сырая; </a:t>
            </a:r>
            <a:endParaRPr lang="ru-RU" sz="2800" b="1" dirty="0" smtClean="0">
              <a:solidFill>
                <a:srgbClr val="7030A0"/>
              </a:solidFill>
              <a:latin typeface="Monotype Corsiva" panose="03010101010201010101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b="1" dirty="0" smtClean="0">
                <a:solidFill>
                  <a:srgbClr val="7030A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 </a:t>
            </a:r>
            <a:r>
              <a:rPr lang="ru-RU" sz="2800" b="1" dirty="0">
                <a:solidFill>
                  <a:srgbClr val="7030A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яйца из верхней части Стал высокий свод небесный, </a:t>
            </a:r>
            <a:endParaRPr lang="ru-RU" sz="2800" b="1" dirty="0" smtClean="0">
              <a:solidFill>
                <a:srgbClr val="7030A0"/>
              </a:solidFill>
              <a:latin typeface="Monotype Corsiva" panose="03010101010201010101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800" b="1" dirty="0" smtClean="0">
                <a:solidFill>
                  <a:srgbClr val="7030A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 </a:t>
            </a:r>
            <a:r>
              <a:rPr lang="ru-RU" sz="2800" b="1" dirty="0">
                <a:solidFill>
                  <a:srgbClr val="7030A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желтка из верхней части Солнце светлое явилось, </a:t>
            </a:r>
            <a:endParaRPr lang="ru-RU" sz="2800" b="1" dirty="0" smtClean="0">
              <a:solidFill>
                <a:srgbClr val="7030A0"/>
              </a:solidFill>
              <a:latin typeface="Monotype Corsiva" panose="03010101010201010101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800" b="1" dirty="0" smtClean="0">
                <a:solidFill>
                  <a:srgbClr val="7030A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 </a:t>
            </a:r>
            <a:r>
              <a:rPr lang="ru-RU" sz="2800" b="1" dirty="0">
                <a:solidFill>
                  <a:srgbClr val="7030A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белка из верхней части Ясный месяц появился.</a:t>
            </a:r>
            <a:endParaRPr lang="ru-RU" sz="2800" b="1" dirty="0">
              <a:solidFill>
                <a:srgbClr val="7030A0"/>
              </a:solidFill>
              <a:effectLst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659" t="25728" r="35917" b="6023"/>
          <a:stretch/>
        </p:blipFill>
        <p:spPr>
          <a:xfrm>
            <a:off x="1701694" y="2235840"/>
            <a:ext cx="5546592" cy="4622160"/>
          </a:xfrm>
          <a:prstGeom prst="ellipse">
            <a:avLst/>
          </a:prstGeom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79669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олокольный звон — Пасхальный Благовест (www.mixmuz.ru)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00392" y="6021288"/>
            <a:ext cx="609600" cy="6096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/>
          <a:srcRect t="871" r="997" b="1"/>
          <a:stretch/>
        </p:blipFill>
        <p:spPr>
          <a:xfrm>
            <a:off x="17356" y="1341"/>
            <a:ext cx="9126644" cy="685979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6231" y="800708"/>
            <a:ext cx="6184375" cy="5830180"/>
          </a:xfrm>
          <a:prstGeom prst="ellipse">
            <a:avLst/>
          </a:prstGeom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090067" y="778522"/>
            <a:ext cx="263355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Пасха – </a:t>
            </a:r>
            <a:r>
              <a:rPr lang="ru-RU" sz="40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С</a:t>
            </a:r>
            <a:r>
              <a:rPr lang="ru-RU" sz="4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ветлое </a:t>
            </a:r>
          </a:p>
          <a:p>
            <a:r>
              <a:rPr lang="ru-RU" sz="4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Воскресенье</a:t>
            </a:r>
            <a:endParaRPr lang="ru-RU" sz="40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r>
              <a:rPr lang="ru-RU" sz="4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Христово</a:t>
            </a:r>
            <a:endParaRPr lang="ru-RU" sz="40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8445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56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" y="0"/>
            <a:ext cx="9137905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116632"/>
            <a:ext cx="6935088" cy="6264696"/>
          </a:xfrm>
          <a:prstGeom prst="ellipse">
            <a:avLst/>
          </a:prstGeom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8538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80" y="0"/>
            <a:ext cx="913588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25987" t="21000" r="-2762" b="-1799"/>
          <a:stretch/>
        </p:blipFill>
        <p:spPr>
          <a:xfrm>
            <a:off x="123232" y="188640"/>
            <a:ext cx="5112568" cy="3026586"/>
          </a:xfrm>
          <a:prstGeom prst="ellipse">
            <a:avLst/>
          </a:prstGeom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5800" y="356184"/>
            <a:ext cx="3744416" cy="2808312"/>
          </a:xfrm>
          <a:prstGeom prst="ellipse">
            <a:avLst/>
          </a:prstGeom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3541" y="2889047"/>
            <a:ext cx="4898220" cy="2960936"/>
          </a:xfrm>
          <a:prstGeom prst="ellipse">
            <a:avLst/>
          </a:prstGeom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1547664" y="371275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39177" y="2799211"/>
            <a:ext cx="19463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err="1" smtClean="0">
                <a:solidFill>
                  <a:srgbClr val="FF0000"/>
                </a:solidFill>
                <a:latin typeface="Monotype Corsiva" panose="03010101010201010101" pitchFamily="66" charset="0"/>
              </a:rPr>
              <a:t>Крашенка</a:t>
            </a:r>
            <a:endParaRPr lang="ru-RU" sz="36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92038" y="2779918"/>
            <a:ext cx="19046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err="1" smtClean="0">
                <a:solidFill>
                  <a:srgbClr val="FF0000"/>
                </a:solidFill>
                <a:latin typeface="Monotype Corsiva" panose="03010101010201010101" pitchFamily="66" charset="0"/>
              </a:rPr>
              <a:t>Крапанка</a:t>
            </a:r>
            <a:endParaRPr lang="ru-RU" sz="36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23928" y="5541737"/>
            <a:ext cx="16738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Писанка</a:t>
            </a:r>
            <a:endParaRPr lang="ru-RU" sz="36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9022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758</TotalTime>
  <Words>142</Words>
  <Application>Microsoft Office PowerPoint</Application>
  <PresentationFormat>Экран (4:3)</PresentationFormat>
  <Paragraphs>40</Paragraphs>
  <Slides>17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Arial</vt:lpstr>
      <vt:lpstr>Calibri</vt:lpstr>
      <vt:lpstr>Monotype Corsiva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админ</dc:creator>
  <cp:lastModifiedBy>username</cp:lastModifiedBy>
  <cp:revision>43</cp:revision>
  <dcterms:created xsi:type="dcterms:W3CDTF">2018-05-07T10:02:48Z</dcterms:created>
  <dcterms:modified xsi:type="dcterms:W3CDTF">2019-05-05T10:02:23Z</dcterms:modified>
</cp:coreProperties>
</file>